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58" r:id="rId3"/>
    <p:sldId id="259" r:id="rId4"/>
    <p:sldId id="262" r:id="rId5"/>
    <p:sldId id="260" r:id="rId6"/>
    <p:sldId id="261" r:id="rId7"/>
    <p:sldId id="263" r:id="rId8"/>
    <p:sldId id="268" r:id="rId9"/>
    <p:sldId id="269" r:id="rId10"/>
    <p:sldId id="275" r:id="rId11"/>
    <p:sldId id="266" r:id="rId12"/>
    <p:sldId id="267" r:id="rId13"/>
    <p:sldId id="279" r:id="rId14"/>
    <p:sldId id="283" r:id="rId15"/>
    <p:sldId id="285" r:id="rId16"/>
    <p:sldId id="288" r:id="rId17"/>
    <p:sldId id="289" r:id="rId18"/>
    <p:sldId id="29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4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1B6A0-A209-4513-99A5-8F5E45983237}" type="datetimeFigureOut">
              <a:rPr lang="en-US" smtClean="0"/>
              <a:t>5/26/2017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1E7E5-724C-4CD8-9895-64CD44BE1281}" type="slidenum">
              <a:rPr lang="en-US" smtClean="0"/>
              <a:t>‹#›</a:t>
            </a:fld>
            <a:endParaRPr lang="en-US"/>
          </a:p>
        </p:txBody>
      </p:sp>
    </p:spTree>
    <p:extLst>
      <p:ext uri="{BB962C8B-B14F-4D97-AF65-F5344CB8AC3E}">
        <p14:creationId xmlns:p14="http://schemas.microsoft.com/office/powerpoint/2010/main" val="165387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91E7E5-724C-4CD8-9895-64CD44BE1281}" type="slidenum">
              <a:rPr lang="en-US" smtClean="0"/>
              <a:t>3</a:t>
            </a:fld>
            <a:endParaRPr lang="en-US"/>
          </a:p>
        </p:txBody>
      </p:sp>
    </p:spTree>
    <p:extLst>
      <p:ext uri="{BB962C8B-B14F-4D97-AF65-F5344CB8AC3E}">
        <p14:creationId xmlns:p14="http://schemas.microsoft.com/office/powerpoint/2010/main" val="139622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F562DA-7C8D-486C-AF6C-2E86C2A9BEB8}"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4151E-8F71-4E6A-A874-29789C0F484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562DA-7C8D-486C-AF6C-2E86C2A9BEB8}"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4151E-8F71-4E6A-A874-29789C0F48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562DA-7C8D-486C-AF6C-2E86C2A9BEB8}"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4151E-8F71-4E6A-A874-29789C0F48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562DA-7C8D-486C-AF6C-2E86C2A9BEB8}"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4151E-8F71-4E6A-A874-29789C0F48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562DA-7C8D-486C-AF6C-2E86C2A9BEB8}"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4151E-8F71-4E6A-A874-29789C0F484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F562DA-7C8D-486C-AF6C-2E86C2A9BEB8}"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4151E-8F71-4E6A-A874-29789C0F48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562DA-7C8D-486C-AF6C-2E86C2A9BEB8}" type="datetimeFigureOut">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4151E-8F71-4E6A-A874-29789C0F48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562DA-7C8D-486C-AF6C-2E86C2A9BEB8}" type="datetimeFigureOut">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4151E-8F71-4E6A-A874-29789C0F48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562DA-7C8D-486C-AF6C-2E86C2A9BEB8}" type="datetimeFigureOut">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4151E-8F71-4E6A-A874-29789C0F48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562DA-7C8D-486C-AF6C-2E86C2A9BEB8}"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4151E-8F71-4E6A-A874-29789C0F484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7F562DA-7C8D-486C-AF6C-2E86C2A9BEB8}" type="datetimeFigureOut">
              <a:rPr lang="en-US" smtClean="0"/>
              <a:t>5/26/2017</a:t>
            </a:fld>
            <a:endParaRPr lang="en-US"/>
          </a:p>
        </p:txBody>
      </p:sp>
      <p:sp>
        <p:nvSpPr>
          <p:cNvPr id="9" name="Slide Number Placeholder 8"/>
          <p:cNvSpPr>
            <a:spLocks noGrp="1"/>
          </p:cNvSpPr>
          <p:nvPr>
            <p:ph type="sldNum" sz="quarter" idx="11"/>
          </p:nvPr>
        </p:nvSpPr>
        <p:spPr/>
        <p:txBody>
          <a:bodyPr/>
          <a:lstStyle/>
          <a:p>
            <a:fld id="{F954151E-8F71-4E6A-A874-29789C0F484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954151E-8F71-4E6A-A874-29789C0F484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7F562DA-7C8D-486C-AF6C-2E86C2A9BEB8}" type="datetimeFigureOut">
              <a:rPr lang="en-US" smtClean="0"/>
              <a:t>5/26/2017</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77240"/>
            <a:ext cx="7620000" cy="1298575"/>
          </a:xfrm>
        </p:spPr>
        <p:txBody>
          <a:bodyPr/>
          <a:lstStyle/>
          <a:p>
            <a:r>
              <a:rPr lang="en-US" sz="3200" dirty="0" smtClean="0">
                <a:solidFill>
                  <a:schemeClr val="accent1">
                    <a:lumMod val="75000"/>
                  </a:schemeClr>
                </a:solidFill>
              </a:rPr>
              <a:t>Lifelines: The journey from homelessness to housing, from story to advocacy</a:t>
            </a:r>
            <a:endParaRPr lang="en-US" sz="3200" dirty="0">
              <a:solidFill>
                <a:schemeClr val="accent1">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067" y="2286000"/>
            <a:ext cx="6951133" cy="3910013"/>
          </a:xfrm>
          <a:prstGeom prst="rect">
            <a:avLst/>
          </a:prstGeom>
        </p:spPr>
      </p:pic>
    </p:spTree>
    <p:extLst>
      <p:ext uri="{BB962C8B-B14F-4D97-AF65-F5344CB8AC3E}">
        <p14:creationId xmlns:p14="http://schemas.microsoft.com/office/powerpoint/2010/main" val="1750762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solidFill>
              </a:rPr>
              <a:t>Roxboro site plan</a:t>
            </a:r>
            <a:endParaRPr lang="en-US" sz="3200" dirty="0">
              <a:solidFill>
                <a:schemeClr val="accent1"/>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1855976" y="582425"/>
            <a:ext cx="4985412" cy="65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230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solidFill>
              </a:rPr>
              <a:t>City Council votes</a:t>
            </a:r>
            <a:endParaRPr lang="en-US" sz="3200" dirty="0">
              <a:solidFill>
                <a:schemeClr val="accent1"/>
              </a:solidFill>
            </a:endParaRPr>
          </a:p>
        </p:txBody>
      </p:sp>
      <p:sp>
        <p:nvSpPr>
          <p:cNvPr id="3" name="Content Placeholder 2"/>
          <p:cNvSpPr>
            <a:spLocks noGrp="1"/>
          </p:cNvSpPr>
          <p:nvPr>
            <p:ph idx="1"/>
          </p:nvPr>
        </p:nvSpPr>
        <p:spPr/>
        <p:txBody>
          <a:bodyPr/>
          <a:lstStyle/>
          <a:p>
            <a:pPr marL="114300" indent="0">
              <a:buNone/>
            </a:pPr>
            <a:r>
              <a:rPr lang="en-US" sz="2000" b="1" i="1" dirty="0" smtClean="0"/>
              <a:t>“City rescinds land transfers to nonprofits - Action by split council comes after neighbors protest” </a:t>
            </a:r>
            <a:r>
              <a:rPr lang="en-US" sz="1600" b="1" dirty="0"/>
              <a:t>Headline from Durham Herald-Sun 8/21/07</a:t>
            </a:r>
          </a:p>
          <a:p>
            <a:pPr marL="114300" indent="0">
              <a:buNone/>
            </a:pPr>
            <a:endParaRPr lang="en-US" sz="2000" b="1" i="1" dirty="0" smtClean="0"/>
          </a:p>
          <a:p>
            <a:pPr marL="114300" indent="0">
              <a:buNone/>
            </a:pPr>
            <a:endParaRPr lang="en-US" sz="2000" b="1" i="1" dirty="0"/>
          </a:p>
          <a:p>
            <a:pPr marL="114300" indent="0">
              <a:buNone/>
            </a:pPr>
            <a:endParaRPr lang="en-US" sz="2000" i="1" dirty="0"/>
          </a:p>
        </p:txBody>
      </p:sp>
      <p:cxnSp>
        <p:nvCxnSpPr>
          <p:cNvPr id="5" name="Straight Connector 4"/>
          <p:cNvCxnSpPr/>
          <p:nvPr/>
        </p:nvCxnSpPr>
        <p:spPr>
          <a:xfrm>
            <a:off x="762000" y="1143000"/>
            <a:ext cx="2590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590800"/>
            <a:ext cx="4876800" cy="3673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63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sz="3200" dirty="0" smtClean="0">
                <a:solidFill>
                  <a:schemeClr val="accent1"/>
                </a:solidFill>
              </a:rPr>
              <a:t>Considering legal action</a:t>
            </a:r>
            <a:endParaRPr lang="en-US" sz="3200" dirty="0">
              <a:solidFill>
                <a:schemeClr val="accent1"/>
              </a:solidFill>
            </a:endParaRPr>
          </a:p>
        </p:txBody>
      </p:sp>
      <p:sp>
        <p:nvSpPr>
          <p:cNvPr id="3" name="Content Placeholder 2"/>
          <p:cNvSpPr>
            <a:spLocks noGrp="1"/>
          </p:cNvSpPr>
          <p:nvPr>
            <p:ph idx="1"/>
          </p:nvPr>
        </p:nvSpPr>
        <p:spPr>
          <a:xfrm>
            <a:off x="457200" y="1257300"/>
            <a:ext cx="7620000" cy="4800600"/>
          </a:xfrm>
        </p:spPr>
        <p:txBody>
          <a:bodyPr/>
          <a:lstStyle/>
          <a:p>
            <a:pPr marL="114300" indent="0">
              <a:buNone/>
            </a:pPr>
            <a:r>
              <a:rPr lang="en-US" sz="2000" dirty="0"/>
              <a:t>The Fair Housing Act protects people from discrimination when they are renting, buying, or securing financing for any housing. The prohibitions specifically cover discrimination because of race, color, national origin, religion, sex, disability and the presence of children</a:t>
            </a:r>
            <a:r>
              <a:rPr lang="en-US" sz="2000" dirty="0" smtClean="0"/>
              <a:t>.</a:t>
            </a:r>
          </a:p>
          <a:p>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19907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3200" y="3209716"/>
            <a:ext cx="4648200" cy="2554545"/>
          </a:xfrm>
          <a:prstGeom prst="rect">
            <a:avLst/>
          </a:prstGeom>
          <a:noFill/>
          <a:ln w="3175">
            <a:solidFill>
              <a:schemeClr val="tx1"/>
            </a:solidFill>
          </a:ln>
        </p:spPr>
        <p:txBody>
          <a:bodyPr wrap="square" rtlCol="0">
            <a:spAutoFit/>
          </a:bodyPr>
          <a:lstStyle/>
          <a:p>
            <a:r>
              <a:rPr lang="en-US" sz="2000" dirty="0" smtClean="0"/>
              <a:t>“I </a:t>
            </a:r>
            <a:r>
              <a:rPr lang="en-US" sz="2000" dirty="0"/>
              <a:t>think a strong argument can be made that should the city rescind an agreement made following approved policy and procedures, </a:t>
            </a:r>
            <a:r>
              <a:rPr lang="en-US" sz="2000" dirty="0" smtClean="0"/>
              <a:t>it would </a:t>
            </a:r>
            <a:r>
              <a:rPr lang="en-US" sz="2000" dirty="0"/>
              <a:t>demonstrate discrimination against people with disabilities, a class of people who are protected by fair housing laws</a:t>
            </a:r>
            <a:r>
              <a:rPr lang="en-US" sz="2000" dirty="0" smtClean="0"/>
              <a:t>.” </a:t>
            </a:r>
          </a:p>
          <a:p>
            <a:r>
              <a:rPr lang="en-US" dirty="0" smtClean="0"/>
              <a:t>Terry </a:t>
            </a:r>
            <a:r>
              <a:rPr lang="en-US" dirty="0" err="1" smtClean="0"/>
              <a:t>Allebaugh</a:t>
            </a:r>
            <a:r>
              <a:rPr lang="en-US" dirty="0" smtClean="0"/>
              <a:t>, Editorial, DHS 8/19/07</a:t>
            </a:r>
            <a:endParaRPr lang="en-US" dirty="0"/>
          </a:p>
        </p:txBody>
      </p:sp>
      <p:cxnSp>
        <p:nvCxnSpPr>
          <p:cNvPr id="8" name="Straight Connector 7"/>
          <p:cNvCxnSpPr/>
          <p:nvPr/>
        </p:nvCxnSpPr>
        <p:spPr>
          <a:xfrm>
            <a:off x="762000" y="1143000"/>
            <a:ext cx="358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113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solidFill>
              </a:rPr>
              <a:t>Williams Square Apartments: Site Plan</a:t>
            </a:r>
            <a:endParaRPr lang="en-US" sz="3200" dirty="0">
              <a:solidFill>
                <a:schemeClr val="accent1"/>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2143" y="1371600"/>
            <a:ext cx="66525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473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solidFill>
              </a:rPr>
              <a:t>Randi, Sam, and </a:t>
            </a:r>
            <a:r>
              <a:rPr lang="en-US" sz="3200" dirty="0" err="1" smtClean="0">
                <a:solidFill>
                  <a:schemeClr val="accent1"/>
                </a:solidFill>
              </a:rPr>
              <a:t>Alfranzia</a:t>
            </a:r>
            <a:r>
              <a:rPr lang="en-US" sz="3200" dirty="0" smtClean="0">
                <a:solidFill>
                  <a:schemeClr val="accent1"/>
                </a:solidFill>
              </a:rPr>
              <a:t>, </a:t>
            </a:r>
            <a:endParaRPr lang="en-US" sz="3200" dirty="0">
              <a:solidFill>
                <a:schemeClr val="accent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371600"/>
            <a:ext cx="6400800" cy="4800598"/>
          </a:xfrm>
        </p:spPr>
      </p:pic>
    </p:spTree>
    <p:extLst>
      <p:ext uri="{BB962C8B-B14F-4D97-AF65-F5344CB8AC3E}">
        <p14:creationId xmlns:p14="http://schemas.microsoft.com/office/powerpoint/2010/main" val="1235393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solidFill>
              </a:rPr>
              <a:t>Williams Square Apartments</a:t>
            </a:r>
            <a:endParaRPr lang="en-US" sz="3200" dirty="0">
              <a:solidFill>
                <a:schemeClr val="accent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1633538"/>
            <a:ext cx="3276600" cy="184308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633537"/>
            <a:ext cx="3352800" cy="18859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4191000"/>
            <a:ext cx="3657600" cy="2062758"/>
          </a:xfrm>
          <a:prstGeom prst="rect">
            <a:avLst/>
          </a:prstGeom>
        </p:spPr>
      </p:pic>
    </p:spTree>
    <p:extLst>
      <p:ext uri="{BB962C8B-B14F-4D97-AF65-F5344CB8AC3E}">
        <p14:creationId xmlns:p14="http://schemas.microsoft.com/office/powerpoint/2010/main" val="239385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solidFill>
              </a:rPr>
              <a:t>Robin at home</a:t>
            </a:r>
            <a:endParaRPr lang="en-US" sz="3200" dirty="0">
              <a:solidFill>
                <a:schemeClr val="accent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345778"/>
            <a:ext cx="7166968" cy="4797810"/>
          </a:xfrm>
          <a:prstGeom prst="rect">
            <a:avLst/>
          </a:prstGeom>
        </p:spPr>
      </p:pic>
    </p:spTree>
    <p:extLst>
      <p:ext uri="{BB962C8B-B14F-4D97-AF65-F5344CB8AC3E}">
        <p14:creationId xmlns:p14="http://schemas.microsoft.com/office/powerpoint/2010/main" val="112027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207770"/>
            <a:ext cx="6629400" cy="4972050"/>
          </a:xfrm>
          <a:prstGeom prst="rect">
            <a:avLst/>
          </a:prstGeom>
        </p:spPr>
      </p:pic>
      <p:sp>
        <p:nvSpPr>
          <p:cNvPr id="3" name="Title 2"/>
          <p:cNvSpPr>
            <a:spLocks noGrp="1"/>
          </p:cNvSpPr>
          <p:nvPr>
            <p:ph type="title"/>
          </p:nvPr>
        </p:nvSpPr>
        <p:spPr/>
        <p:txBody>
          <a:bodyPr/>
          <a:lstStyle/>
          <a:p>
            <a:r>
              <a:rPr lang="en-US" sz="3200" dirty="0" smtClean="0">
                <a:solidFill>
                  <a:schemeClr val="accent1">
                    <a:lumMod val="75000"/>
                  </a:schemeClr>
                </a:solidFill>
              </a:rPr>
              <a:t>Teaching Others to Tell Their Stories</a:t>
            </a:r>
            <a:endParaRPr lang="en-US" sz="3200" dirty="0">
              <a:solidFill>
                <a:schemeClr val="accent1">
                  <a:lumMod val="75000"/>
                </a:schemeClr>
              </a:solidFill>
            </a:endParaRPr>
          </a:p>
        </p:txBody>
      </p:sp>
    </p:spTree>
    <p:extLst>
      <p:ext uri="{BB962C8B-B14F-4D97-AF65-F5344CB8AC3E}">
        <p14:creationId xmlns:p14="http://schemas.microsoft.com/office/powerpoint/2010/main" val="3523463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Event – May 9, 2017</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00200"/>
            <a:ext cx="6400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79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410911"/>
            <a:ext cx="7146171" cy="4748994"/>
          </a:xfrm>
          <a:prstGeom prst="rect">
            <a:avLst/>
          </a:prstGeom>
        </p:spPr>
      </p:pic>
      <p:sp>
        <p:nvSpPr>
          <p:cNvPr id="4" name="Title 3"/>
          <p:cNvSpPr>
            <a:spLocks noGrp="1"/>
          </p:cNvSpPr>
          <p:nvPr>
            <p:ph type="title"/>
          </p:nvPr>
        </p:nvSpPr>
        <p:spPr/>
        <p:txBody>
          <a:bodyPr/>
          <a:lstStyle/>
          <a:p>
            <a:r>
              <a:rPr lang="en-US" sz="3200" dirty="0" smtClean="0">
                <a:solidFill>
                  <a:schemeClr val="accent1">
                    <a:lumMod val="75000"/>
                  </a:schemeClr>
                </a:solidFill>
              </a:rPr>
              <a:t>Story begins with Alphonso</a:t>
            </a:r>
            <a:endParaRPr lang="en-US" sz="3200" dirty="0">
              <a:solidFill>
                <a:schemeClr val="accent1">
                  <a:lumMod val="75000"/>
                </a:schemeClr>
              </a:solidFill>
            </a:endParaRPr>
          </a:p>
        </p:txBody>
      </p:sp>
    </p:spTree>
    <p:extLst>
      <p:ext uri="{BB962C8B-B14F-4D97-AF65-F5344CB8AC3E}">
        <p14:creationId xmlns:p14="http://schemas.microsoft.com/office/powerpoint/2010/main" val="75602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371600"/>
            <a:ext cx="7239000" cy="4818009"/>
          </a:xfrm>
          <a:prstGeom prst="rect">
            <a:avLst/>
          </a:prstGeom>
        </p:spPr>
      </p:pic>
      <p:sp>
        <p:nvSpPr>
          <p:cNvPr id="3" name="Title 2"/>
          <p:cNvSpPr>
            <a:spLocks noGrp="1"/>
          </p:cNvSpPr>
          <p:nvPr>
            <p:ph type="title"/>
          </p:nvPr>
        </p:nvSpPr>
        <p:spPr/>
        <p:txBody>
          <a:bodyPr/>
          <a:lstStyle/>
          <a:p>
            <a:r>
              <a:rPr lang="en-US" sz="3200" dirty="0" smtClean="0">
                <a:solidFill>
                  <a:schemeClr val="accent1">
                    <a:lumMod val="75000"/>
                  </a:schemeClr>
                </a:solidFill>
              </a:rPr>
              <a:t>With Phoenix men</a:t>
            </a:r>
            <a:endParaRPr lang="en-US" sz="3200" dirty="0">
              <a:solidFill>
                <a:schemeClr val="accent1">
                  <a:lumMod val="75000"/>
                </a:schemeClr>
              </a:solidFill>
            </a:endParaRPr>
          </a:p>
        </p:txBody>
      </p:sp>
    </p:spTree>
    <p:extLst>
      <p:ext uri="{BB962C8B-B14F-4D97-AF65-F5344CB8AC3E}">
        <p14:creationId xmlns:p14="http://schemas.microsoft.com/office/powerpoint/2010/main" val="3623587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395226"/>
            <a:ext cx="7188276" cy="4776974"/>
          </a:xfrm>
          <a:prstGeom prst="rect">
            <a:avLst/>
          </a:prstGeom>
        </p:spPr>
      </p:pic>
      <p:sp>
        <p:nvSpPr>
          <p:cNvPr id="3" name="Title 2"/>
          <p:cNvSpPr>
            <a:spLocks noGrp="1"/>
          </p:cNvSpPr>
          <p:nvPr>
            <p:ph type="title"/>
          </p:nvPr>
        </p:nvSpPr>
        <p:spPr/>
        <p:txBody>
          <a:bodyPr/>
          <a:lstStyle/>
          <a:p>
            <a:r>
              <a:rPr lang="en-US" sz="3200" dirty="0" smtClean="0">
                <a:solidFill>
                  <a:schemeClr val="accent1">
                    <a:lumMod val="75000"/>
                  </a:schemeClr>
                </a:solidFill>
              </a:rPr>
              <a:t>From homelessness to home ownership</a:t>
            </a:r>
            <a:endParaRPr lang="en-US" sz="3200" dirty="0">
              <a:solidFill>
                <a:schemeClr val="accent1">
                  <a:lumMod val="75000"/>
                </a:schemeClr>
              </a:solidFill>
            </a:endParaRPr>
          </a:p>
        </p:txBody>
      </p:sp>
    </p:spTree>
    <p:extLst>
      <p:ext uri="{BB962C8B-B14F-4D97-AF65-F5344CB8AC3E}">
        <p14:creationId xmlns:p14="http://schemas.microsoft.com/office/powerpoint/2010/main" val="1579839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207770"/>
            <a:ext cx="6629400" cy="4972050"/>
          </a:xfrm>
          <a:prstGeom prst="rect">
            <a:avLst/>
          </a:prstGeom>
        </p:spPr>
      </p:pic>
      <p:sp>
        <p:nvSpPr>
          <p:cNvPr id="3" name="Title 2"/>
          <p:cNvSpPr>
            <a:spLocks noGrp="1"/>
          </p:cNvSpPr>
          <p:nvPr>
            <p:ph type="title"/>
          </p:nvPr>
        </p:nvSpPr>
        <p:spPr/>
        <p:txBody>
          <a:bodyPr/>
          <a:lstStyle/>
          <a:p>
            <a:r>
              <a:rPr lang="en-US" sz="3200" dirty="0" smtClean="0">
                <a:solidFill>
                  <a:schemeClr val="accent1">
                    <a:lumMod val="75000"/>
                  </a:schemeClr>
                </a:solidFill>
              </a:rPr>
              <a:t>Teaching Others to Tell Their Stories</a:t>
            </a:r>
            <a:endParaRPr lang="en-US" sz="3200" dirty="0">
              <a:solidFill>
                <a:schemeClr val="accent1">
                  <a:lumMod val="75000"/>
                </a:schemeClr>
              </a:solidFill>
            </a:endParaRPr>
          </a:p>
        </p:txBody>
      </p:sp>
    </p:spTree>
    <p:extLst>
      <p:ext uri="{BB962C8B-B14F-4D97-AF65-F5344CB8AC3E}">
        <p14:creationId xmlns:p14="http://schemas.microsoft.com/office/powerpoint/2010/main" val="3222411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447800"/>
            <a:ext cx="7101840" cy="4736871"/>
          </a:xfrm>
          <a:prstGeom prst="rect">
            <a:avLst/>
          </a:prstGeom>
        </p:spPr>
      </p:pic>
      <p:sp>
        <p:nvSpPr>
          <p:cNvPr id="3" name="Title 2"/>
          <p:cNvSpPr>
            <a:spLocks noGrp="1"/>
          </p:cNvSpPr>
          <p:nvPr>
            <p:ph type="title"/>
          </p:nvPr>
        </p:nvSpPr>
        <p:spPr/>
        <p:txBody>
          <a:bodyPr/>
          <a:lstStyle/>
          <a:p>
            <a:r>
              <a:rPr lang="en-US" sz="3200" dirty="0" smtClean="0">
                <a:solidFill>
                  <a:schemeClr val="accent1">
                    <a:lumMod val="75000"/>
                  </a:schemeClr>
                </a:solidFill>
              </a:rPr>
              <a:t>Embracing advocacy</a:t>
            </a:r>
            <a:endParaRPr lang="en-US" sz="3200" dirty="0">
              <a:solidFill>
                <a:schemeClr val="accent1">
                  <a:lumMod val="75000"/>
                </a:schemeClr>
              </a:solidFill>
            </a:endParaRPr>
          </a:p>
        </p:txBody>
      </p:sp>
    </p:spTree>
    <p:extLst>
      <p:ext uri="{BB962C8B-B14F-4D97-AF65-F5344CB8AC3E}">
        <p14:creationId xmlns:p14="http://schemas.microsoft.com/office/powerpoint/2010/main" val="246805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lumMod val="75000"/>
                  </a:schemeClr>
                </a:solidFill>
              </a:rPr>
              <a:t>Merger, acquisition, and a new direction</a:t>
            </a:r>
            <a:endParaRPr lang="en-US" sz="3200" dirty="0">
              <a:solidFill>
                <a:schemeClr val="accent1">
                  <a:lumMod val="7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701962"/>
            <a:ext cx="6702552" cy="4454185"/>
          </a:xfrm>
        </p:spPr>
      </p:pic>
    </p:spTree>
    <p:extLst>
      <p:ext uri="{BB962C8B-B14F-4D97-AF65-F5344CB8AC3E}">
        <p14:creationId xmlns:p14="http://schemas.microsoft.com/office/powerpoint/2010/main" val="163043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solidFill>
              </a:rPr>
              <a:t>Andover Apartments</a:t>
            </a:r>
            <a:endParaRPr lang="en-US" sz="3200" dirty="0">
              <a:solidFill>
                <a:schemeClr val="accent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295400"/>
            <a:ext cx="6553200" cy="4914900"/>
          </a:xfrm>
        </p:spPr>
      </p:pic>
    </p:spTree>
    <p:extLst>
      <p:ext uri="{BB962C8B-B14F-4D97-AF65-F5344CB8AC3E}">
        <p14:creationId xmlns:p14="http://schemas.microsoft.com/office/powerpoint/2010/main" val="250678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solidFill>
              </a:rPr>
              <a:t>Andover Apartments</a:t>
            </a:r>
            <a:endParaRPr lang="en-US" sz="3200" dirty="0">
              <a:solidFill>
                <a:schemeClr val="accent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5800" y="1295400"/>
            <a:ext cx="6525592" cy="4894194"/>
          </a:xfrm>
        </p:spPr>
      </p:pic>
    </p:spTree>
    <p:extLst>
      <p:ext uri="{BB962C8B-B14F-4D97-AF65-F5344CB8AC3E}">
        <p14:creationId xmlns:p14="http://schemas.microsoft.com/office/powerpoint/2010/main" val="2087037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1070</TotalTime>
  <Words>207</Words>
  <Application>Microsoft Office PowerPoint</Application>
  <PresentationFormat>On-screen Show (4:3)</PresentationFormat>
  <Paragraphs>24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Lifelines: The journey from homelessness to housing, from story to advocacy</vt:lpstr>
      <vt:lpstr>Story begins with Alphonso</vt:lpstr>
      <vt:lpstr>With Phoenix men</vt:lpstr>
      <vt:lpstr>From homelessness to home ownership</vt:lpstr>
      <vt:lpstr>Teaching Others to Tell Their Stories</vt:lpstr>
      <vt:lpstr>Embracing advocacy</vt:lpstr>
      <vt:lpstr>Merger, acquisition, and a new direction</vt:lpstr>
      <vt:lpstr>Andover Apartments</vt:lpstr>
      <vt:lpstr>Andover Apartments</vt:lpstr>
      <vt:lpstr>Roxboro site plan</vt:lpstr>
      <vt:lpstr>City Council votes</vt:lpstr>
      <vt:lpstr>Considering legal action</vt:lpstr>
      <vt:lpstr>Williams Square Apartments: Site Plan</vt:lpstr>
      <vt:lpstr>Randi, Sam, and Alfranzia, </vt:lpstr>
      <vt:lpstr>Williams Square Apartments</vt:lpstr>
      <vt:lpstr>Robin at home</vt:lpstr>
      <vt:lpstr>Teaching Others to Tell Their Stories</vt:lpstr>
      <vt:lpstr>Launch Event – May 9, 2017</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Storyline of a housing development</dc:title>
  <dc:creator>Terry Allebaugh</dc:creator>
  <cp:lastModifiedBy>Terry Allebaugh</cp:lastModifiedBy>
  <cp:revision>40</cp:revision>
  <dcterms:created xsi:type="dcterms:W3CDTF">2016-03-26T18:02:38Z</dcterms:created>
  <dcterms:modified xsi:type="dcterms:W3CDTF">2017-05-26T10:34:38Z</dcterms:modified>
</cp:coreProperties>
</file>